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7" r:id="rId3"/>
    <p:sldId id="261" r:id="rId4"/>
    <p:sldId id="278" r:id="rId5"/>
    <p:sldId id="281" r:id="rId6"/>
    <p:sldId id="280" r:id="rId7"/>
    <p:sldId id="268" r:id="rId8"/>
    <p:sldId id="289" r:id="rId9"/>
    <p:sldId id="266" r:id="rId10"/>
    <p:sldId id="290" r:id="rId11"/>
    <p:sldId id="291" r:id="rId12"/>
    <p:sldId id="292" r:id="rId13"/>
    <p:sldId id="294" r:id="rId14"/>
    <p:sldId id="295" r:id="rId15"/>
    <p:sldId id="283" r:id="rId16"/>
    <p:sldId id="284" r:id="rId17"/>
    <p:sldId id="285" r:id="rId18"/>
    <p:sldId id="286" r:id="rId19"/>
    <p:sldId id="287" r:id="rId20"/>
    <p:sldId id="288" r:id="rId21"/>
    <p:sldId id="29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B49B785-CC12-4C44-9751-50BEF425444B}" type="datetimeFigureOut">
              <a:rPr lang="ru-RU" smtClean="0"/>
              <a:pPr/>
              <a:t>06.10.2017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5DDC82-74E5-48C0-94E0-721DBE40531D}" type="slidenum">
              <a:rPr lang="ru-RU" smtClean="0"/>
              <a:pPr/>
              <a:t>‹#›</a:t>
            </a:fld>
            <a:endParaRPr lang="ru-RU"/>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49B785-CC12-4C44-9751-50BEF425444B}" type="datetimeFigureOut">
              <a:rPr lang="ru-RU" smtClean="0"/>
              <a:pPr/>
              <a:t>06.10.2017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5DDC82-74E5-48C0-94E0-721DBE40531D}" type="slidenum">
              <a:rPr lang="ru-RU" smtClean="0"/>
              <a:pPr/>
              <a:t>‹#›</a:t>
            </a:fld>
            <a:endParaRPr lang="ru-RU"/>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49B785-CC12-4C44-9751-50BEF425444B}" type="datetimeFigureOut">
              <a:rPr lang="ru-RU" smtClean="0"/>
              <a:pPr/>
              <a:t>06.10.2017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5DDC82-74E5-48C0-94E0-721DBE40531D}" type="slidenum">
              <a:rPr lang="ru-RU" smtClean="0"/>
              <a:pPr/>
              <a:t>‹#›</a:t>
            </a:fld>
            <a:endParaRPr lang="ru-RU"/>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49B785-CC12-4C44-9751-50BEF425444B}" type="datetimeFigureOut">
              <a:rPr lang="ru-RU" smtClean="0"/>
              <a:pPr/>
              <a:t>06.10.2017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5DDC82-74E5-48C0-94E0-721DBE40531D}" type="slidenum">
              <a:rPr lang="ru-RU" smtClean="0"/>
              <a:pPr/>
              <a:t>‹#›</a:t>
            </a:fld>
            <a:endParaRPr lang="ru-RU"/>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B49B785-CC12-4C44-9751-50BEF425444B}" type="datetimeFigureOut">
              <a:rPr lang="ru-RU" smtClean="0"/>
              <a:pPr/>
              <a:t>06.10.2017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5DDC82-74E5-48C0-94E0-721DBE40531D}" type="slidenum">
              <a:rPr lang="ru-RU" smtClean="0"/>
              <a:pPr/>
              <a:t>‹#›</a:t>
            </a:fld>
            <a:endParaRPr lang="ru-RU"/>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B49B785-CC12-4C44-9751-50BEF425444B}" type="datetimeFigureOut">
              <a:rPr lang="ru-RU" smtClean="0"/>
              <a:pPr/>
              <a:t>06.10.2017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5DDC82-74E5-48C0-94E0-721DBE40531D}" type="slidenum">
              <a:rPr lang="ru-RU" smtClean="0"/>
              <a:pPr/>
              <a:t>‹#›</a:t>
            </a:fld>
            <a:endParaRPr lang="ru-RU"/>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B49B785-CC12-4C44-9751-50BEF425444B}" type="datetimeFigureOut">
              <a:rPr lang="ru-RU" smtClean="0"/>
              <a:pPr/>
              <a:t>06.10.2017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15DDC82-74E5-48C0-94E0-721DBE40531D}" type="slidenum">
              <a:rPr lang="ru-RU" smtClean="0"/>
              <a:pPr/>
              <a:t>‹#›</a:t>
            </a:fld>
            <a:endParaRPr lang="ru-RU"/>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B49B785-CC12-4C44-9751-50BEF425444B}" type="datetimeFigureOut">
              <a:rPr lang="ru-RU" smtClean="0"/>
              <a:pPr/>
              <a:t>06.10.2017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15DDC82-74E5-48C0-94E0-721DBE40531D}" type="slidenum">
              <a:rPr lang="ru-RU" smtClean="0"/>
              <a:pPr/>
              <a:t>‹#›</a:t>
            </a:fld>
            <a:endParaRPr lang="ru-RU"/>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B49B785-CC12-4C44-9751-50BEF425444B}" type="datetimeFigureOut">
              <a:rPr lang="ru-RU" smtClean="0"/>
              <a:pPr/>
              <a:t>06.10.2017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15DDC82-74E5-48C0-94E0-721DBE40531D}" type="slidenum">
              <a:rPr lang="ru-RU" smtClean="0"/>
              <a:pPr/>
              <a:t>‹#›</a:t>
            </a:fld>
            <a:endParaRPr lang="ru-RU"/>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49B785-CC12-4C44-9751-50BEF425444B}" type="datetimeFigureOut">
              <a:rPr lang="ru-RU" smtClean="0"/>
              <a:pPr/>
              <a:t>06.10.2017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5DDC82-74E5-48C0-94E0-721DBE40531D}" type="slidenum">
              <a:rPr lang="ru-RU" smtClean="0"/>
              <a:pPr/>
              <a:t>‹#›</a:t>
            </a:fld>
            <a:endParaRPr lang="ru-RU"/>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49B785-CC12-4C44-9751-50BEF425444B}" type="datetimeFigureOut">
              <a:rPr lang="ru-RU" smtClean="0"/>
              <a:pPr/>
              <a:t>06.10.2017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5DDC82-74E5-48C0-94E0-721DBE40531D}" type="slidenum">
              <a:rPr lang="ru-RU" smtClean="0"/>
              <a:pPr/>
              <a:t>‹#›</a:t>
            </a:fld>
            <a:endParaRPr lang="ru-RU"/>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9B785-CC12-4C44-9751-50BEF425444B}" type="datetimeFigureOut">
              <a:rPr lang="ru-RU" smtClean="0"/>
              <a:pPr/>
              <a:t>06.10.2017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5DDC82-74E5-48C0-94E0-721DBE40531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p;Pcy;&amp;yacy;&amp;tcy;&amp;softcy; &amp;rcy;&amp;acy;&amp;zcy;&amp;lcy;&amp;icy;&amp;chcy;&amp;ncy;&amp;ycy;&amp;khcy; &amp;scy;&amp;tcy;&amp;acy;&amp;rcy;&amp;icy;&amp;ncy;&amp;ncy;&amp;ycy;&amp;khcy; &amp;fcy;&amp;ocy;&amp;ncy;&amp;ocy;&amp;vcy;"/>
          <p:cNvPicPr>
            <a:picLocks noChangeAspect="1" noChangeArrowheads="1"/>
          </p:cNvPicPr>
          <p:nvPr/>
        </p:nvPicPr>
        <p:blipFill>
          <a:blip r:embed="rId2"/>
          <a:stretch>
            <a:fillRect/>
          </a:stretch>
        </p:blipFill>
        <p:spPr bwMode="auto">
          <a:xfrm>
            <a:off x="0" y="0"/>
            <a:ext cx="9144000" cy="6858000"/>
          </a:xfrm>
          <a:prstGeom prst="rect">
            <a:avLst/>
          </a:prstGeom>
          <a:noFill/>
        </p:spPr>
      </p:pic>
      <p:sp>
        <p:nvSpPr>
          <p:cNvPr id="2050" name="Заголовок 1"/>
          <p:cNvSpPr>
            <a:spLocks noGrp="1"/>
          </p:cNvSpPr>
          <p:nvPr>
            <p:ph type="ctrTitle"/>
          </p:nvPr>
        </p:nvSpPr>
        <p:spPr>
          <a:xfrm>
            <a:off x="4572000" y="2714620"/>
            <a:ext cx="4071966" cy="1928826"/>
          </a:xfrm>
        </p:spPr>
        <p:txBody>
          <a:bodyPr>
            <a:normAutofit fontScale="90000"/>
          </a:bodyPr>
          <a:lstStyle/>
          <a:p>
            <a:pPr>
              <a:defRPr/>
            </a:pPr>
            <a:r>
              <a:rPr lang="ru-RU" sz="4800" b="1" i="1" dirty="0" smtClean="0">
                <a:solidFill>
                  <a:schemeClr val="bg1"/>
                </a:solidFill>
                <a:latin typeface="Times New Roman" pitchFamily="18" charset="0"/>
                <a:cs typeface="Times New Roman" pitchFamily="18" charset="0"/>
              </a:rPr>
              <a:t>«Ловушка для снов»</a:t>
            </a:r>
            <a:br>
              <a:rPr lang="ru-RU" sz="4800" b="1" i="1" dirty="0" smtClean="0">
                <a:solidFill>
                  <a:schemeClr val="bg1"/>
                </a:solidFill>
                <a:latin typeface="Times New Roman" pitchFamily="18" charset="0"/>
                <a:cs typeface="Times New Roman" pitchFamily="18" charset="0"/>
              </a:rPr>
            </a:br>
            <a:r>
              <a:rPr lang="ru-RU" sz="4800" b="1" i="1" dirty="0" smtClean="0">
                <a:solidFill>
                  <a:schemeClr val="bg1"/>
                </a:solidFill>
                <a:latin typeface="Times New Roman" pitchFamily="18" charset="0"/>
                <a:cs typeface="Times New Roman" pitchFamily="18" charset="0"/>
              </a:rPr>
              <a:t>своими руками</a:t>
            </a:r>
          </a:p>
        </p:txBody>
      </p:sp>
      <p:sp>
        <p:nvSpPr>
          <p:cNvPr id="4" name="Прямоугольник 3"/>
          <p:cNvSpPr/>
          <p:nvPr/>
        </p:nvSpPr>
        <p:spPr>
          <a:xfrm>
            <a:off x="0" y="5357826"/>
            <a:ext cx="5072066" cy="1261884"/>
          </a:xfrm>
          <a:prstGeom prst="rect">
            <a:avLst/>
          </a:prstGeom>
        </p:spPr>
        <p:txBody>
          <a:bodyPr wrap="square">
            <a:spAutoFit/>
          </a:bodyPr>
          <a:lstStyle/>
          <a:p>
            <a:r>
              <a:rPr lang="ru-RU" sz="1600" dirty="0" smtClean="0">
                <a:solidFill>
                  <a:schemeClr val="bg1"/>
                </a:solidFill>
                <a:latin typeface="Times New Roman" pitchFamily="18" charset="0"/>
                <a:cs typeface="Times New Roman" pitchFamily="18" charset="0"/>
              </a:rPr>
              <a:t>    </a:t>
            </a:r>
            <a:r>
              <a:rPr lang="ru-RU" sz="1600" dirty="0" smtClean="0">
                <a:solidFill>
                  <a:schemeClr val="bg1"/>
                </a:solidFill>
                <a:latin typeface="Monotype Corsiva" pitchFamily="66" charset="0"/>
                <a:cs typeface="Times New Roman" pitchFamily="18" charset="0"/>
              </a:rPr>
              <a:t>Автор проекта: </a:t>
            </a:r>
            <a:r>
              <a:rPr lang="ru-RU" sz="1600" dirty="0" err="1" smtClean="0">
                <a:solidFill>
                  <a:schemeClr val="bg1"/>
                </a:solidFill>
                <a:latin typeface="Monotype Corsiva" pitchFamily="66" charset="0"/>
                <a:cs typeface="Times New Roman" pitchFamily="18" charset="0"/>
              </a:rPr>
              <a:t>Галимзянова</a:t>
            </a:r>
            <a:r>
              <a:rPr lang="ru-RU" sz="1600" dirty="0" smtClean="0">
                <a:solidFill>
                  <a:schemeClr val="bg1"/>
                </a:solidFill>
                <a:latin typeface="Monotype Corsiva" pitchFamily="66" charset="0"/>
                <a:cs typeface="Times New Roman" pitchFamily="18" charset="0"/>
              </a:rPr>
              <a:t> </a:t>
            </a:r>
            <a:r>
              <a:rPr lang="ru-RU" sz="1600" dirty="0" err="1" smtClean="0">
                <a:solidFill>
                  <a:schemeClr val="bg1"/>
                </a:solidFill>
                <a:latin typeface="Monotype Corsiva" pitchFamily="66" charset="0"/>
                <a:cs typeface="Times New Roman" pitchFamily="18" charset="0"/>
              </a:rPr>
              <a:t>Мадина</a:t>
            </a:r>
            <a:r>
              <a:rPr lang="ru-RU" sz="1600" dirty="0" smtClean="0">
                <a:solidFill>
                  <a:schemeClr val="bg1"/>
                </a:solidFill>
                <a:latin typeface="Monotype Corsiva" pitchFamily="66" charset="0"/>
                <a:cs typeface="Times New Roman" pitchFamily="18" charset="0"/>
              </a:rPr>
              <a:t> </a:t>
            </a:r>
            <a:r>
              <a:rPr lang="ru-RU" sz="1600" dirty="0" err="1" smtClean="0">
                <a:solidFill>
                  <a:schemeClr val="bg1"/>
                </a:solidFill>
                <a:latin typeface="Monotype Corsiva" pitchFamily="66" charset="0"/>
                <a:cs typeface="Times New Roman" pitchFamily="18" charset="0"/>
              </a:rPr>
              <a:t>Ахтямовна</a:t>
            </a:r>
            <a:endParaRPr lang="ru-RU" sz="1600" dirty="0">
              <a:solidFill>
                <a:schemeClr val="bg1"/>
              </a:solidFill>
              <a:latin typeface="Monotype Corsiva" pitchFamily="66" charset="0"/>
              <a:cs typeface="Times New Roman" pitchFamily="18" charset="0"/>
            </a:endParaRPr>
          </a:p>
          <a:p>
            <a:r>
              <a:rPr lang="ru-RU" sz="1600" dirty="0">
                <a:solidFill>
                  <a:schemeClr val="bg1"/>
                </a:solidFill>
                <a:latin typeface="Monotype Corsiva" pitchFamily="66" charset="0"/>
                <a:cs typeface="Times New Roman" pitchFamily="18" charset="0"/>
              </a:rPr>
              <a:t> </a:t>
            </a:r>
          </a:p>
          <a:p>
            <a:r>
              <a:rPr lang="ru-RU" sz="1600" dirty="0">
                <a:solidFill>
                  <a:schemeClr val="bg1"/>
                </a:solidFill>
                <a:latin typeface="Monotype Corsiva" pitchFamily="66" charset="0"/>
                <a:cs typeface="Times New Roman" pitchFamily="18" charset="0"/>
              </a:rPr>
              <a:t> </a:t>
            </a:r>
            <a:r>
              <a:rPr lang="ru-RU" sz="1600" dirty="0" smtClean="0">
                <a:solidFill>
                  <a:schemeClr val="bg1"/>
                </a:solidFill>
                <a:latin typeface="Monotype Corsiva" pitchFamily="66" charset="0"/>
                <a:cs typeface="Times New Roman" pitchFamily="18" charset="0"/>
              </a:rPr>
              <a:t>                           МБДОУ «</a:t>
            </a:r>
            <a:r>
              <a:rPr lang="ru-RU" sz="1600" dirty="0" err="1" smtClean="0">
                <a:solidFill>
                  <a:schemeClr val="bg1"/>
                </a:solidFill>
                <a:latin typeface="Monotype Corsiva" pitchFamily="66" charset="0"/>
                <a:cs typeface="Times New Roman" pitchFamily="18" charset="0"/>
              </a:rPr>
              <a:t>Сандугач</a:t>
            </a:r>
            <a:r>
              <a:rPr lang="ru-RU" sz="1600" dirty="0" smtClean="0">
                <a:solidFill>
                  <a:schemeClr val="bg1"/>
                </a:solidFill>
                <a:latin typeface="Monotype Corsiva" pitchFamily="66" charset="0"/>
                <a:cs typeface="Times New Roman" pitchFamily="18" charset="0"/>
              </a:rPr>
              <a:t>», с Высокая Гора</a:t>
            </a:r>
            <a:endParaRPr lang="ru-RU" sz="1600" dirty="0">
              <a:solidFill>
                <a:schemeClr val="bg1"/>
              </a:solidFill>
              <a:latin typeface="Monotype Corsiva" pitchFamily="66" charset="0"/>
              <a:cs typeface="Times New Roman" pitchFamily="18" charset="0"/>
            </a:endParaRPr>
          </a:p>
          <a:p>
            <a:r>
              <a:rPr lang="ru-RU" sz="1600" dirty="0">
                <a:latin typeface="+mj-lt"/>
              </a:rPr>
              <a:t>    </a:t>
            </a:r>
            <a:endParaRPr lang="ru-RU" sz="1600" b="1" dirty="0">
              <a:solidFill>
                <a:schemeClr val="bg2">
                  <a:lumMod val="10000"/>
                </a:schemeClr>
              </a:solidFill>
              <a:latin typeface="+mj-lt"/>
              <a:cs typeface="Times New Roman" pitchFamily="18" charset="0"/>
            </a:endParaRPr>
          </a:p>
          <a:p>
            <a:pPr>
              <a:defRPr/>
            </a:pPr>
            <a:endParaRPr lang="ru-RU" sz="1200" b="1" dirty="0">
              <a:solidFill>
                <a:schemeClr val="bg2">
                  <a:lumMod val="10000"/>
                </a:schemeClr>
              </a:solidFill>
              <a:latin typeface="Times New Roman" pitchFamily="18" charset="0"/>
              <a:cs typeface="Times New Roman" pitchFamily="18" charset="0"/>
            </a:endParaRPr>
          </a:p>
        </p:txBody>
      </p:sp>
      <p:pic>
        <p:nvPicPr>
          <p:cNvPr id="5" name="Рисунок 4" descr="IMG_4997.JPG"/>
          <p:cNvPicPr/>
          <p:nvPr/>
        </p:nvPicPr>
        <p:blipFill>
          <a:blip r:embed="rId3"/>
          <a:stretch>
            <a:fillRect/>
          </a:stretch>
        </p:blipFill>
        <p:spPr>
          <a:xfrm>
            <a:off x="500035" y="1142984"/>
            <a:ext cx="2879386" cy="39290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just"/>
            <a:r>
              <a:rPr lang="ru-RU" sz="5400" b="1" dirty="0" smtClean="0">
                <a:solidFill>
                  <a:srgbClr val="FF0000"/>
                </a:solidFill>
                <a:latin typeface="Times New Roman" pitchFamily="18" charset="0"/>
                <a:cs typeface="Times New Roman" pitchFamily="18" charset="0"/>
              </a:rPr>
              <a:t>3 этап  </a:t>
            </a:r>
            <a:r>
              <a:rPr lang="ru-RU" sz="2400" dirty="0" smtClean="0">
                <a:latin typeface="Times New Roman" pitchFamily="18" charset="0"/>
                <a:cs typeface="Times New Roman" pitchFamily="18" charset="0"/>
              </a:rPr>
              <a:t>Придумываем дизайн и подбираем материал</a:t>
            </a:r>
            <a:endParaRPr lang="ru-RU" sz="2400" b="1" dirty="0">
              <a:solidFill>
                <a:srgbClr val="FF0000"/>
              </a:solidFill>
              <a:latin typeface="Times New Roman" pitchFamily="18" charset="0"/>
              <a:cs typeface="Times New Roman" pitchFamily="18" charset="0"/>
            </a:endParaRPr>
          </a:p>
        </p:txBody>
      </p:sp>
      <p:pic>
        <p:nvPicPr>
          <p:cNvPr id="4" name="Содержимое 3" descr="IMG_20171006_093443.jpg"/>
          <p:cNvPicPr>
            <a:picLocks noGrp="1" noChangeAspect="1"/>
          </p:cNvPicPr>
          <p:nvPr>
            <p:ph idx="1"/>
          </p:nvPr>
        </p:nvPicPr>
        <p:blipFill>
          <a:blip r:embed="rId2" cstate="print"/>
          <a:stretch>
            <a:fillRect/>
          </a:stretch>
        </p:blipFill>
        <p:spPr>
          <a:xfrm>
            <a:off x="500034" y="1357298"/>
            <a:ext cx="3394472" cy="4668839"/>
          </a:xfrm>
        </p:spPr>
      </p:pic>
      <p:pic>
        <p:nvPicPr>
          <p:cNvPr id="5" name="Рисунок 4" descr="IMG_20171006_093522.jpg"/>
          <p:cNvPicPr>
            <a:picLocks noChangeAspect="1"/>
          </p:cNvPicPr>
          <p:nvPr/>
        </p:nvPicPr>
        <p:blipFill>
          <a:blip r:embed="rId3" cstate="print"/>
          <a:stretch>
            <a:fillRect/>
          </a:stretch>
        </p:blipFill>
        <p:spPr>
          <a:xfrm>
            <a:off x="4643438" y="1428736"/>
            <a:ext cx="4143386" cy="4572008"/>
          </a:xfrm>
          <a:prstGeom prst="rect">
            <a:avLst/>
          </a:prstGeom>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небо.jpeg"/>
          <p:cNvPicPr>
            <a:picLocks noChangeAspect="1"/>
          </p:cNvPicPr>
          <p:nvPr/>
        </p:nvPicPr>
        <p:blipFill>
          <a:blip r:embed="rId2"/>
          <a:stretch>
            <a:fillRect/>
          </a:stretch>
        </p:blipFill>
        <p:spPr>
          <a:xfrm flipH="1">
            <a:off x="0" y="0"/>
            <a:ext cx="9144000" cy="6858000"/>
          </a:xfrm>
          <a:prstGeom prst="rect">
            <a:avLst/>
          </a:prstGeom>
        </p:spPr>
      </p:pic>
      <p:pic>
        <p:nvPicPr>
          <p:cNvPr id="7" name="Содержимое 3" descr="IMG_20171006_093739.jpg"/>
          <p:cNvPicPr>
            <a:picLocks noGrp="1" noChangeAspect="1"/>
          </p:cNvPicPr>
          <p:nvPr>
            <p:ph idx="1"/>
          </p:nvPr>
        </p:nvPicPr>
        <p:blipFill>
          <a:blip r:embed="rId3" cstate="print"/>
          <a:stretch>
            <a:fillRect/>
          </a:stretch>
        </p:blipFill>
        <p:spPr>
          <a:xfrm>
            <a:off x="1142976" y="500042"/>
            <a:ext cx="6143668" cy="6072230"/>
          </a:xfrm>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5400" b="1" dirty="0" smtClean="0">
                <a:solidFill>
                  <a:srgbClr val="FF0000"/>
                </a:solidFill>
                <a:latin typeface="Times New Roman" pitchFamily="18" charset="0"/>
                <a:cs typeface="Times New Roman" pitchFamily="18" charset="0"/>
              </a:rPr>
              <a:t>4 этап </a:t>
            </a:r>
            <a:r>
              <a:rPr lang="ru-RU" sz="3200" dirty="0" smtClean="0">
                <a:latin typeface="Times New Roman" pitchFamily="18" charset="0"/>
                <a:cs typeface="Times New Roman" pitchFamily="18" charset="0"/>
              </a:rPr>
              <a:t>Изготовление «ловушки для снов»</a:t>
            </a:r>
            <a:endParaRPr lang="ru-RU" sz="3200" b="1" dirty="0">
              <a:solidFill>
                <a:srgbClr val="FF0000"/>
              </a:solidFill>
              <a:latin typeface="Times New Roman" pitchFamily="18" charset="0"/>
              <a:cs typeface="Times New Roman" pitchFamily="18" charset="0"/>
            </a:endParaRPr>
          </a:p>
        </p:txBody>
      </p:sp>
      <p:pic>
        <p:nvPicPr>
          <p:cNvPr id="4" name="Содержимое 3" descr="IMG_20171006_093948.jpg"/>
          <p:cNvPicPr>
            <a:picLocks noGrp="1" noChangeAspect="1"/>
          </p:cNvPicPr>
          <p:nvPr>
            <p:ph idx="1"/>
          </p:nvPr>
        </p:nvPicPr>
        <p:blipFill>
          <a:blip r:embed="rId2" cstate="print"/>
          <a:stretch>
            <a:fillRect/>
          </a:stretch>
        </p:blipFill>
        <p:spPr>
          <a:xfrm>
            <a:off x="1643042" y="1428736"/>
            <a:ext cx="6303456" cy="5143536"/>
          </a:xfrm>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latin typeface="Times New Roman" pitchFamily="18" charset="0"/>
                <a:cs typeface="Times New Roman" pitchFamily="18" charset="0"/>
              </a:rPr>
              <a:t>Заговариваем бусинки на привлечение счастливых сновидений</a:t>
            </a:r>
            <a:endParaRPr lang="ru-RU" sz="3600" dirty="0">
              <a:latin typeface="Times New Roman" pitchFamily="18" charset="0"/>
              <a:cs typeface="Times New Roman" pitchFamily="18" charset="0"/>
            </a:endParaRPr>
          </a:p>
        </p:txBody>
      </p:sp>
      <p:pic>
        <p:nvPicPr>
          <p:cNvPr id="6" name="Содержимое 5" descr="IMG_20171006_094035.jpg"/>
          <p:cNvPicPr>
            <a:picLocks noGrp="1" noChangeAspect="1"/>
          </p:cNvPicPr>
          <p:nvPr>
            <p:ph idx="1"/>
          </p:nvPr>
        </p:nvPicPr>
        <p:blipFill>
          <a:blip r:embed="rId2" cstate="print"/>
          <a:stretch>
            <a:fillRect/>
          </a:stretch>
        </p:blipFill>
        <p:spPr>
          <a:xfrm>
            <a:off x="1357289" y="1600200"/>
            <a:ext cx="6357983" cy="4972072"/>
          </a:xfrm>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G_20171006_100941.jpg"/>
          <p:cNvPicPr>
            <a:picLocks noGrp="1" noChangeAspect="1"/>
          </p:cNvPicPr>
          <p:nvPr>
            <p:ph idx="1"/>
          </p:nvPr>
        </p:nvPicPr>
        <p:blipFill>
          <a:blip r:embed="rId2" cstate="print"/>
          <a:stretch>
            <a:fillRect/>
          </a:stretch>
        </p:blipFill>
        <p:spPr>
          <a:xfrm>
            <a:off x="428596" y="285728"/>
            <a:ext cx="3394472" cy="4525963"/>
          </a:xfrm>
        </p:spPr>
      </p:pic>
      <p:pic>
        <p:nvPicPr>
          <p:cNvPr id="5" name="Рисунок 4" descr="IMG_20171006_101731.jpg"/>
          <p:cNvPicPr>
            <a:picLocks noChangeAspect="1"/>
          </p:cNvPicPr>
          <p:nvPr/>
        </p:nvPicPr>
        <p:blipFill>
          <a:blip r:embed="rId3" cstate="print"/>
          <a:stretch>
            <a:fillRect/>
          </a:stretch>
        </p:blipFill>
        <p:spPr>
          <a:xfrm>
            <a:off x="4357686" y="285728"/>
            <a:ext cx="4214842" cy="6215082"/>
          </a:xfrm>
          <a:prstGeom prst="rect">
            <a:avLst/>
          </a:prstGeom>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29322" y="1142984"/>
            <a:ext cx="2757478" cy="2000264"/>
          </a:xfrm>
        </p:spPr>
        <p:txBody>
          <a:bodyPr>
            <a:normAutofit/>
          </a:bodyPr>
          <a:lstStyle/>
          <a:p>
            <a:endParaRPr lang="ru-RU" sz="4000" dirty="0">
              <a:latin typeface="Times New Roman" pitchFamily="18" charset="0"/>
              <a:cs typeface="Times New Roman" pitchFamily="18" charset="0"/>
            </a:endParaRPr>
          </a:p>
        </p:txBody>
      </p:sp>
      <p:pic>
        <p:nvPicPr>
          <p:cNvPr id="5" name="Рисунок 4" descr="небо 3.jpeg"/>
          <p:cNvPicPr>
            <a:picLocks noChangeAspect="1"/>
          </p:cNvPicPr>
          <p:nvPr/>
        </p:nvPicPr>
        <p:blipFill>
          <a:blip r:embed="rId2"/>
          <a:stretch>
            <a:fillRect/>
          </a:stretch>
        </p:blipFill>
        <p:spPr>
          <a:xfrm>
            <a:off x="0" y="0"/>
            <a:ext cx="9144000" cy="6858000"/>
          </a:xfrm>
          <a:prstGeom prst="rect">
            <a:avLst/>
          </a:prstGeom>
        </p:spPr>
      </p:pic>
      <p:pic>
        <p:nvPicPr>
          <p:cNvPr id="7" name="Содержимое 3" descr="IMG_20170929_172800.jpg"/>
          <p:cNvPicPr>
            <a:picLocks noGrp="1" noChangeAspect="1"/>
          </p:cNvPicPr>
          <p:nvPr>
            <p:ph idx="1"/>
          </p:nvPr>
        </p:nvPicPr>
        <p:blipFill>
          <a:blip r:embed="rId3" cstate="print"/>
          <a:stretch>
            <a:fillRect/>
          </a:stretch>
        </p:blipFill>
        <p:spPr>
          <a:xfrm>
            <a:off x="714348" y="500042"/>
            <a:ext cx="4071966" cy="5929354"/>
          </a:xfrm>
        </p:spPr>
      </p:pic>
      <p:sp>
        <p:nvSpPr>
          <p:cNvPr id="8" name="Прямоугольник 7"/>
          <p:cNvSpPr/>
          <p:nvPr/>
        </p:nvSpPr>
        <p:spPr>
          <a:xfrm>
            <a:off x="4929190" y="1000108"/>
            <a:ext cx="3857652" cy="1754326"/>
          </a:xfrm>
          <a:prstGeom prst="rect">
            <a:avLst/>
          </a:prstGeom>
        </p:spPr>
        <p:txBody>
          <a:bodyPr wrap="square">
            <a:spAutoFit/>
          </a:bodyPr>
          <a:lstStyle/>
          <a:p>
            <a:r>
              <a:rPr lang="ru-RU" sz="5400" dirty="0" smtClean="0">
                <a:latin typeface="Times New Roman" pitchFamily="18" charset="0"/>
                <a:cs typeface="Times New Roman" pitchFamily="18" charset="0"/>
              </a:rPr>
              <a:t>    </a:t>
            </a:r>
            <a:r>
              <a:rPr lang="ru-RU" sz="5400" b="1" dirty="0" smtClean="0">
                <a:latin typeface="Times New Roman" pitchFamily="18" charset="0"/>
                <a:cs typeface="Times New Roman" pitchFamily="18" charset="0"/>
              </a:rPr>
              <a:t>Наши  результаты</a:t>
            </a:r>
            <a:endParaRPr lang="ru-RU" sz="5400" b="1" dirty="0"/>
          </a:p>
        </p:txBody>
      </p:sp>
      <p:sp>
        <p:nvSpPr>
          <p:cNvPr id="6" name="TextBox 5"/>
          <p:cNvSpPr txBox="1"/>
          <p:nvPr/>
        </p:nvSpPr>
        <p:spPr>
          <a:xfrm>
            <a:off x="5643570" y="357166"/>
            <a:ext cx="2571768" cy="923330"/>
          </a:xfrm>
          <a:prstGeom prst="rect">
            <a:avLst/>
          </a:prstGeom>
          <a:noFill/>
        </p:spPr>
        <p:txBody>
          <a:bodyPr wrap="square" rtlCol="0">
            <a:spAutoFit/>
          </a:bodyPr>
          <a:lstStyle/>
          <a:p>
            <a:r>
              <a:rPr lang="ru-RU" sz="5400" b="1" dirty="0" smtClean="0">
                <a:solidFill>
                  <a:srgbClr val="FF0000"/>
                </a:solidFill>
                <a:latin typeface="Times New Roman" pitchFamily="18" charset="0"/>
                <a:cs typeface="Times New Roman" pitchFamily="18" charset="0"/>
              </a:rPr>
              <a:t>5 этап</a:t>
            </a:r>
            <a:endParaRPr lang="ru-RU" sz="5400" b="1" dirty="0">
              <a:solidFill>
                <a:srgbClr val="FF0000"/>
              </a:solidFill>
              <a:latin typeface="Times New Roman" pitchFamily="18" charset="0"/>
              <a:cs typeface="Times New Roman" pitchFamily="18" charset="0"/>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небо 2.jpeg"/>
          <p:cNvPicPr>
            <a:picLocks noGrp="1" noChangeAspect="1"/>
          </p:cNvPicPr>
          <p:nvPr>
            <p:ph idx="1"/>
          </p:nvPr>
        </p:nvPicPr>
        <p:blipFill>
          <a:blip r:embed="rId2"/>
          <a:stretch>
            <a:fillRect/>
          </a:stretch>
        </p:blipFill>
        <p:spPr>
          <a:xfrm>
            <a:off x="0" y="0"/>
            <a:ext cx="9143999" cy="7072338"/>
          </a:xfrm>
        </p:spPr>
      </p:pic>
      <p:sp>
        <p:nvSpPr>
          <p:cNvPr id="5" name="Прямоугольник 4"/>
          <p:cNvSpPr/>
          <p:nvPr/>
        </p:nvSpPr>
        <p:spPr>
          <a:xfrm flipV="1">
            <a:off x="2286000" y="3752165"/>
            <a:ext cx="4572000" cy="369332"/>
          </a:xfrm>
          <a:prstGeom prst="rect">
            <a:avLst/>
          </a:prstGeom>
        </p:spPr>
        <p:txBody>
          <a:bodyPr wrap="square">
            <a:spAutoFit/>
          </a:bodyPr>
          <a:lstStyle/>
          <a:p>
            <a:r>
              <a:rPr lang="ru-RU" dirty="0" smtClean="0"/>
              <a:t>что ловушку </a:t>
            </a:r>
            <a:r>
              <a:rPr lang="ru-RU" dirty="0" err="1" smtClean="0"/>
              <a:t>сдаман</a:t>
            </a:r>
            <a:endParaRPr lang="ru-RU" dirty="0"/>
          </a:p>
        </p:txBody>
      </p:sp>
      <p:pic>
        <p:nvPicPr>
          <p:cNvPr id="6" name="Рисунок 5" descr="IMG-20170927-WA0037.jpg"/>
          <p:cNvPicPr>
            <a:picLocks noChangeAspect="1"/>
          </p:cNvPicPr>
          <p:nvPr/>
        </p:nvPicPr>
        <p:blipFill>
          <a:blip r:embed="rId3"/>
          <a:stretch>
            <a:fillRect/>
          </a:stretch>
        </p:blipFill>
        <p:spPr>
          <a:xfrm>
            <a:off x="500034" y="500042"/>
            <a:ext cx="3428988" cy="6000792"/>
          </a:xfrm>
          <a:prstGeom prst="rect">
            <a:avLst/>
          </a:prstGeom>
        </p:spPr>
      </p:pic>
      <p:pic>
        <p:nvPicPr>
          <p:cNvPr id="7" name="Рисунок 6" descr="IMG-20170927-WA0036.jpg"/>
          <p:cNvPicPr>
            <a:picLocks noChangeAspect="1"/>
          </p:cNvPicPr>
          <p:nvPr/>
        </p:nvPicPr>
        <p:blipFill>
          <a:blip r:embed="rId4"/>
          <a:stretch>
            <a:fillRect/>
          </a:stretch>
        </p:blipFill>
        <p:spPr>
          <a:xfrm>
            <a:off x="4643439" y="214290"/>
            <a:ext cx="3714776" cy="6357982"/>
          </a:xfrm>
          <a:prstGeom prst="rect">
            <a:avLst/>
          </a:prstGeom>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IMG_20170926_092919.jpg"/>
          <p:cNvPicPr>
            <a:picLocks noGrp="1" noChangeAspect="1"/>
          </p:cNvPicPr>
          <p:nvPr>
            <p:ph idx="1"/>
          </p:nvPr>
        </p:nvPicPr>
        <p:blipFill>
          <a:blip r:embed="rId2" cstate="print"/>
          <a:stretch>
            <a:fillRect/>
          </a:stretch>
        </p:blipFill>
        <p:spPr>
          <a:xfrm>
            <a:off x="357159" y="0"/>
            <a:ext cx="8286807" cy="6858000"/>
          </a:xfrm>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G-20170926-WA0030.jpeg"/>
          <p:cNvPicPr>
            <a:picLocks noGrp="1" noChangeAspect="1"/>
          </p:cNvPicPr>
          <p:nvPr>
            <p:ph idx="1"/>
          </p:nvPr>
        </p:nvPicPr>
        <p:blipFill>
          <a:blip r:embed="rId2" cstate="print"/>
          <a:stretch>
            <a:fillRect/>
          </a:stretch>
        </p:blipFill>
        <p:spPr>
          <a:xfrm>
            <a:off x="428597" y="357166"/>
            <a:ext cx="4071966" cy="6286544"/>
          </a:xfrm>
        </p:spPr>
      </p:pic>
      <p:pic>
        <p:nvPicPr>
          <p:cNvPr id="6" name="Рисунок 5" descr="IMG-20170926-WA0033.jpeg"/>
          <p:cNvPicPr>
            <a:picLocks noChangeAspect="1"/>
          </p:cNvPicPr>
          <p:nvPr/>
        </p:nvPicPr>
        <p:blipFill>
          <a:blip r:embed="rId3" cstate="print"/>
          <a:stretch>
            <a:fillRect/>
          </a:stretch>
        </p:blipFill>
        <p:spPr>
          <a:xfrm>
            <a:off x="4786314" y="357166"/>
            <a:ext cx="4000501" cy="6286544"/>
          </a:xfrm>
          <a:prstGeom prst="rect">
            <a:avLst/>
          </a:prstGeom>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G_20170929_184834.jpg"/>
          <p:cNvPicPr>
            <a:picLocks noGrp="1" noChangeAspect="1"/>
          </p:cNvPicPr>
          <p:nvPr>
            <p:ph idx="1"/>
          </p:nvPr>
        </p:nvPicPr>
        <p:blipFill>
          <a:blip r:embed="rId2" cstate="print"/>
          <a:stretch>
            <a:fillRect/>
          </a:stretch>
        </p:blipFill>
        <p:spPr>
          <a:xfrm>
            <a:off x="714348" y="285728"/>
            <a:ext cx="8143932" cy="6215082"/>
          </a:xfrm>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страшный сон.jpeg"/>
          <p:cNvPicPr>
            <a:picLocks noGrp="1" noChangeAspect="1"/>
          </p:cNvPicPr>
          <p:nvPr>
            <p:ph idx="1"/>
          </p:nvPr>
        </p:nvPicPr>
        <p:blipFill>
          <a:blip r:embed="rId2"/>
          <a:stretch>
            <a:fillRect/>
          </a:stretch>
        </p:blipFill>
        <p:spPr>
          <a:xfrm>
            <a:off x="0" y="0"/>
            <a:ext cx="9144000" cy="7143776"/>
          </a:xfrm>
        </p:spPr>
      </p:pic>
      <p:sp>
        <p:nvSpPr>
          <p:cNvPr id="5" name="Прямоугольник 4"/>
          <p:cNvSpPr/>
          <p:nvPr/>
        </p:nvSpPr>
        <p:spPr>
          <a:xfrm>
            <a:off x="285720" y="1"/>
            <a:ext cx="8143932" cy="2677656"/>
          </a:xfrm>
          <a:prstGeom prst="rect">
            <a:avLst/>
          </a:prstGeom>
        </p:spPr>
        <p:txBody>
          <a:bodyPr wrap="square">
            <a:spAutoFit/>
          </a:bodyPr>
          <a:lstStyle/>
          <a:p>
            <a:r>
              <a:rPr lang="ru-RU" sz="2400" dirty="0" smtClean="0">
                <a:solidFill>
                  <a:schemeClr val="bg1"/>
                </a:solidFill>
                <a:latin typeface="Times New Roman" pitchFamily="18" charset="0"/>
                <a:cs typeface="Times New Roman" pitchFamily="18" charset="0"/>
              </a:rPr>
              <a:t>     Идея создать ловушку для снов возникла у нас совершенно случайно. Однажды утром малыш пришел в группу и рассказал мне свой ночной кошмар. Услышав про его сон, другие ребята начали делиться своими плохими снами. Тогда мы начали думать как же нам избавиться от ночных кошмаров. Так родилась идея создания «Ловца снов». Именно так начался наш проект.</a:t>
            </a:r>
            <a:endParaRPr lang="ru-RU" sz="2400" dirty="0">
              <a:solidFill>
                <a:schemeClr val="bg1"/>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небо.jpeg"/>
          <p:cNvPicPr>
            <a:picLocks noGrp="1" noChangeAspect="1"/>
          </p:cNvPicPr>
          <p:nvPr>
            <p:ph idx="1"/>
          </p:nvPr>
        </p:nvPicPr>
        <p:blipFill>
          <a:blip r:embed="rId2"/>
          <a:stretch>
            <a:fillRect/>
          </a:stretch>
        </p:blipFill>
        <p:spPr>
          <a:xfrm>
            <a:off x="0" y="0"/>
            <a:ext cx="9144000" cy="8000984"/>
          </a:xfrm>
        </p:spPr>
      </p:pic>
      <p:sp>
        <p:nvSpPr>
          <p:cNvPr id="6" name="Прямоугольник 5"/>
          <p:cNvSpPr/>
          <p:nvPr/>
        </p:nvSpPr>
        <p:spPr>
          <a:xfrm>
            <a:off x="3500430" y="5000636"/>
            <a:ext cx="5643570" cy="1569660"/>
          </a:xfrm>
          <a:prstGeom prst="rect">
            <a:avLst/>
          </a:prstGeom>
        </p:spPr>
        <p:txBody>
          <a:bodyPr wrap="square">
            <a:spAutoFit/>
          </a:bodyPr>
          <a:lstStyle/>
          <a:p>
            <a:r>
              <a:rPr lang="ru-RU" dirty="0" smtClean="0">
                <a:solidFill>
                  <a:schemeClr val="bg1"/>
                </a:solidFill>
                <a:latin typeface="Times New Roman" pitchFamily="18" charset="0"/>
                <a:cs typeface="Times New Roman" pitchFamily="18" charset="0"/>
              </a:rPr>
              <a:t> </a:t>
            </a:r>
            <a:r>
              <a:rPr lang="ru-RU" sz="4800" dirty="0" smtClean="0">
                <a:solidFill>
                  <a:schemeClr val="bg1"/>
                </a:solidFill>
                <a:latin typeface="Segoe Script" pitchFamily="34" charset="0"/>
                <a:cs typeface="Times New Roman" pitchFamily="18" charset="0"/>
              </a:rPr>
              <a:t>СПАСИБО ЗА ВНИМАНИЕ</a:t>
            </a:r>
            <a:endParaRPr lang="ru-RU" sz="4800" dirty="0">
              <a:latin typeface="Segoe Script" pitchFamily="34" charset="0"/>
              <a:cs typeface="Times New Roman" pitchFamily="18" charset="0"/>
            </a:endParaRPr>
          </a:p>
        </p:txBody>
      </p:sp>
      <p:pic>
        <p:nvPicPr>
          <p:cNvPr id="7" name="Рисунок 6" descr="ловушка 9.jpg"/>
          <p:cNvPicPr>
            <a:picLocks noChangeAspect="1"/>
          </p:cNvPicPr>
          <p:nvPr/>
        </p:nvPicPr>
        <p:blipFill>
          <a:blip r:embed="rId3" cstate="print"/>
          <a:stretch>
            <a:fillRect/>
          </a:stretch>
        </p:blipFill>
        <p:spPr>
          <a:xfrm>
            <a:off x="428596" y="1643050"/>
            <a:ext cx="2928958" cy="4357718"/>
          </a:xfrm>
          <a:prstGeom prst="rect">
            <a:avLst/>
          </a:prstGeom>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mp;Pcy;&amp;yacy;&amp;tcy;&amp;softcy; &amp;rcy;&amp;acy;&amp;zcy;&amp;lcy;&amp;icy;&amp;chcy;&amp;ncy;&amp;ycy;&amp;khcy; &amp;scy;&amp;tcy;&amp;acy;&amp;rcy;&amp;icy;&amp;ncy;&amp;ncy;&amp;ycy;&amp;khcy; &amp;fcy;&amp;ocy;&amp;ncy;&amp;ocy;&amp;vcy;"/>
          <p:cNvPicPr>
            <a:picLocks noChangeAspect="1" noChangeArrowheads="1"/>
          </p:cNvPicPr>
          <p:nvPr/>
        </p:nvPicPr>
        <p:blipFill>
          <a:blip r:embed="rId2" cstate="print"/>
          <a:stretch>
            <a:fillRect/>
          </a:stretch>
        </p:blipFill>
        <p:spPr bwMode="auto">
          <a:xfrm>
            <a:off x="4462522" y="2214554"/>
            <a:ext cx="4681478" cy="4143380"/>
          </a:xfrm>
          <a:prstGeom prst="rect">
            <a:avLst/>
          </a:prstGeom>
          <a:noFill/>
        </p:spPr>
      </p:pic>
      <p:sp>
        <p:nvSpPr>
          <p:cNvPr id="2" name="Заголовок 1"/>
          <p:cNvSpPr>
            <a:spLocks noGrp="1"/>
          </p:cNvSpPr>
          <p:nvPr>
            <p:ph type="title"/>
          </p:nvPr>
        </p:nvSpPr>
        <p:spPr>
          <a:xfrm>
            <a:off x="214282" y="1285860"/>
            <a:ext cx="8472518" cy="5214974"/>
          </a:xfrm>
        </p:spPr>
        <p:txBody>
          <a:bodyPr>
            <a:normAutofit fontScale="90000"/>
          </a:bodyPr>
          <a:lstStyle/>
          <a:p>
            <a:pPr algn="l"/>
            <a:r>
              <a:rPr lang="ru-RU" sz="3600" b="1" i="1" u="sng" dirty="0" smtClean="0">
                <a:solidFill>
                  <a:srgbClr val="C00000"/>
                </a:solidFill>
                <a:latin typeface="Times New Roman" pitchFamily="18" charset="0"/>
                <a:cs typeface="Times New Roman" pitchFamily="18" charset="0"/>
              </a:rPr>
              <a:t>Цель проекта</a:t>
            </a:r>
            <a:r>
              <a:rPr lang="ru-RU" sz="3600" b="1" i="1" dirty="0" smtClean="0">
                <a:solidFill>
                  <a:srgbClr val="C00000"/>
                </a:solidFill>
                <a:latin typeface="Times New Roman" pitchFamily="18" charset="0"/>
                <a:cs typeface="Times New Roman" pitchFamily="18" charset="0"/>
              </a:rPr>
              <a:t>:</a:t>
            </a:r>
            <a:r>
              <a:rPr lang="ru-RU" sz="3600" i="1"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избавиться от страшных снов,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привлечь добрые сны</a:t>
            </a:r>
            <a:br>
              <a:rPr lang="ru-RU" sz="3600" dirty="0" smtClean="0">
                <a:latin typeface="Times New Roman" pitchFamily="18" charset="0"/>
                <a:cs typeface="Times New Roman" pitchFamily="18" charset="0"/>
              </a:rPr>
            </a:br>
            <a:r>
              <a:rPr lang="ru-RU" sz="3600" b="1" i="1" u="sng" dirty="0" smtClean="0">
                <a:solidFill>
                  <a:srgbClr val="C00000"/>
                </a:solidFill>
                <a:latin typeface="Times New Roman" pitchFamily="18" charset="0"/>
                <a:cs typeface="Times New Roman" pitchFamily="18" charset="0"/>
              </a:rPr>
              <a:t>Этапы</a:t>
            </a:r>
            <a:r>
              <a:rPr lang="ru-RU" sz="3600" b="1" i="1" dirty="0" smtClean="0">
                <a:solidFill>
                  <a:srgbClr val="C00000"/>
                </a:solidFill>
                <a:latin typeface="Times New Roman" pitchFamily="18" charset="0"/>
                <a:cs typeface="Times New Roman" pitchFamily="18" charset="0"/>
              </a:rPr>
              <a:t>:</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узнать историю возникновения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«ловушки снов»;</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исследовать технологию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изготовления изделия;</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придумать собственный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дизайн модели и используемые</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материалы;</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изготовить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ловушку для снов;</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сделать выставку и рассказать о своей «ловушке».</a:t>
            </a:r>
            <a:r>
              <a:rPr lang="ru-RU" dirty="0" smtClean="0"/>
              <a:t/>
            </a:r>
            <a:br>
              <a:rPr lang="ru-RU" dirty="0" smtClean="0"/>
            </a:br>
            <a:r>
              <a:rPr lang="ru-RU" dirty="0" smtClean="0"/>
              <a:t/>
            </a:r>
            <a:br>
              <a:rPr lang="ru-RU" dirty="0" smtClean="0"/>
            </a:br>
            <a:endParaRPr lang="ru-RU"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mp;Pcy;&amp;yacy;&amp;tcy;&amp;softcy; &amp;rcy;&amp;acy;&amp;zcy;&amp;lcy;&amp;icy;&amp;chcy;&amp;ncy;&amp;ycy;&amp;khcy; &amp;scy;&amp;tcy;&amp;acy;&amp;rcy;&amp;icy;&amp;ncy;&amp;ncy;&amp;ycy;&amp;khcy; &amp;fcy;&amp;ocy;&amp;ncy;&amp;ocy;&amp;vcy;"/>
          <p:cNvPicPr>
            <a:picLocks noChangeAspect="1" noChangeArrowheads="1"/>
          </p:cNvPicPr>
          <p:nvPr/>
        </p:nvPicPr>
        <p:blipFill>
          <a:blip r:embed="rId2"/>
          <a:stretch>
            <a:fillRect/>
          </a:stretch>
        </p:blipFill>
        <p:spPr bwMode="auto">
          <a:xfrm>
            <a:off x="0" y="0"/>
            <a:ext cx="9144000" cy="6858000"/>
          </a:xfrm>
          <a:prstGeom prst="rect">
            <a:avLst/>
          </a:prstGeom>
          <a:noFill/>
        </p:spPr>
      </p:pic>
      <p:pic>
        <p:nvPicPr>
          <p:cNvPr id="2" name="Рисунок 1" descr="1268559334_002abqt1.jpg"/>
          <p:cNvPicPr/>
          <p:nvPr/>
        </p:nvPicPr>
        <p:blipFill>
          <a:blip r:embed="rId3"/>
          <a:stretch>
            <a:fillRect/>
          </a:stretch>
        </p:blipFill>
        <p:spPr>
          <a:xfrm>
            <a:off x="285720" y="1357298"/>
            <a:ext cx="5072098" cy="4643470"/>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5500694" y="785794"/>
            <a:ext cx="3357586" cy="707886"/>
          </a:xfrm>
          <a:prstGeom prst="rect">
            <a:avLst/>
          </a:prstGeom>
        </p:spPr>
        <p:txBody>
          <a:bodyPr wrap="square">
            <a:spAutoFit/>
          </a:bodyPr>
          <a:lstStyle/>
          <a:p>
            <a:r>
              <a:rPr lang="ru-RU" sz="4000" b="1" i="1" dirty="0" smtClean="0">
                <a:solidFill>
                  <a:srgbClr val="002060"/>
                </a:solidFill>
                <a:latin typeface="Times New Roman" pitchFamily="18" charset="0"/>
                <a:cs typeface="Times New Roman" pitchFamily="18" charset="0"/>
              </a:rPr>
              <a:t>«Ловец снов»</a:t>
            </a:r>
            <a:endParaRPr lang="ru-RU" sz="4000" dirty="0">
              <a:solidFill>
                <a:srgbClr val="002060"/>
              </a:solidFill>
            </a:endParaRPr>
          </a:p>
        </p:txBody>
      </p:sp>
      <p:sp>
        <p:nvSpPr>
          <p:cNvPr id="5" name="Прямоугольник 4"/>
          <p:cNvSpPr/>
          <p:nvPr/>
        </p:nvSpPr>
        <p:spPr>
          <a:xfrm>
            <a:off x="5500694" y="1571612"/>
            <a:ext cx="3357586" cy="3970318"/>
          </a:xfrm>
          <a:prstGeom prst="rect">
            <a:avLst/>
          </a:prstGeom>
        </p:spPr>
        <p:txBody>
          <a:bodyPr wrap="square">
            <a:spAutoFit/>
          </a:bodyPr>
          <a:lstStyle/>
          <a:p>
            <a:r>
              <a:rPr lang="ru-RU" sz="2800" dirty="0" smtClean="0">
                <a:latin typeface="Times New Roman" pitchFamily="18" charset="0"/>
                <a:cs typeface="Times New Roman" pitchFamily="18" charset="0"/>
              </a:rPr>
              <a:t>В современном мире - это довольно популярный элемент декора помещений. Но, мало кто знает, как они появились и какой смысл и назначение кроется в каждом из них</a:t>
            </a:r>
            <a:endParaRPr lang="ru-RU" sz="2800" dirty="0">
              <a:latin typeface="Times New Roman" pitchFamily="18" charset="0"/>
              <a:cs typeface="Times New Roman" pitchFamily="18" charset="0"/>
            </a:endParaRPr>
          </a:p>
        </p:txBody>
      </p:sp>
      <p:sp>
        <p:nvSpPr>
          <p:cNvPr id="6" name="Прямоугольник 5"/>
          <p:cNvSpPr/>
          <p:nvPr/>
        </p:nvSpPr>
        <p:spPr>
          <a:xfrm>
            <a:off x="285720" y="357166"/>
            <a:ext cx="3357586" cy="923330"/>
          </a:xfrm>
          <a:prstGeom prst="rect">
            <a:avLst/>
          </a:prstGeom>
        </p:spPr>
        <p:txBody>
          <a:bodyPr wrap="square">
            <a:spAutoFit/>
          </a:bodyPr>
          <a:lstStyle/>
          <a:p>
            <a:r>
              <a:rPr lang="ru-RU" sz="5400" b="1" dirty="0" smtClean="0">
                <a:solidFill>
                  <a:srgbClr val="FF0000"/>
                </a:solidFill>
                <a:latin typeface="Times New Roman" pitchFamily="18" charset="0"/>
                <a:cs typeface="Times New Roman" pitchFamily="18" charset="0"/>
              </a:rPr>
              <a:t>1 этап</a:t>
            </a:r>
            <a:endParaRPr lang="ru-RU" sz="5400" b="1" dirty="0">
              <a:solidFill>
                <a:srgbClr val="FF0000"/>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7818" y="0"/>
            <a:ext cx="3786182" cy="6858000"/>
          </a:xfrm>
        </p:spPr>
        <p:txBody>
          <a:bodyPr>
            <a:normAutofit/>
          </a:bodyPr>
          <a:lstStyle/>
          <a:p>
            <a:r>
              <a:rPr lang="ru-RU" sz="2800" dirty="0" smtClean="0">
                <a:latin typeface="Times New Roman" pitchFamily="18" charset="0"/>
                <a:cs typeface="Times New Roman" pitchFamily="18" charset="0"/>
              </a:rPr>
              <a:t>Одна</a:t>
            </a:r>
            <a:endParaRPr lang="ru-RU" sz="2800" dirty="0">
              <a:latin typeface="Times New Roman" pitchFamily="18" charset="0"/>
              <a:cs typeface="Times New Roman" pitchFamily="18" charset="0"/>
            </a:endParaRPr>
          </a:p>
        </p:txBody>
      </p:sp>
      <p:pic>
        <p:nvPicPr>
          <p:cNvPr id="6" name="Содержимое 5" descr="небо.jpeg"/>
          <p:cNvPicPr>
            <a:picLocks noGrp="1" noChangeAspect="1"/>
          </p:cNvPicPr>
          <p:nvPr>
            <p:ph idx="1"/>
          </p:nvPr>
        </p:nvPicPr>
        <p:blipFill>
          <a:blip r:embed="rId2"/>
          <a:stretch>
            <a:fillRect/>
          </a:stretch>
        </p:blipFill>
        <p:spPr>
          <a:xfrm>
            <a:off x="0" y="0"/>
            <a:ext cx="9144000" cy="7000900"/>
          </a:xfrm>
        </p:spPr>
      </p:pic>
      <p:pic>
        <p:nvPicPr>
          <p:cNvPr id="7" name="Содержимое 3" descr="шаман индейский.jpeg"/>
          <p:cNvPicPr>
            <a:picLocks noChangeAspect="1"/>
          </p:cNvPicPr>
          <p:nvPr/>
        </p:nvPicPr>
        <p:blipFill>
          <a:blip r:embed="rId3"/>
          <a:stretch>
            <a:fillRect/>
          </a:stretch>
        </p:blipFill>
        <p:spPr>
          <a:xfrm>
            <a:off x="285720" y="357166"/>
            <a:ext cx="4071966" cy="6072230"/>
          </a:xfrm>
          <a:prstGeom prst="rect">
            <a:avLst/>
          </a:prstGeom>
        </p:spPr>
      </p:pic>
      <p:sp>
        <p:nvSpPr>
          <p:cNvPr id="8" name="Прямоугольник 7"/>
          <p:cNvSpPr/>
          <p:nvPr/>
        </p:nvSpPr>
        <p:spPr>
          <a:xfrm>
            <a:off x="4572000" y="2690336"/>
            <a:ext cx="4357718" cy="2677656"/>
          </a:xfrm>
          <a:prstGeom prst="rect">
            <a:avLst/>
          </a:prstGeom>
        </p:spPr>
        <p:txBody>
          <a:bodyPr wrap="square">
            <a:spAutoFit/>
          </a:bodyPr>
          <a:lstStyle/>
          <a:p>
            <a:r>
              <a:rPr lang="ru-RU" sz="2400" dirty="0" smtClean="0">
                <a:solidFill>
                  <a:schemeClr val="bg1"/>
                </a:solidFill>
                <a:latin typeface="Times New Roman" pitchFamily="18" charset="0"/>
                <a:cs typeface="Times New Roman" pitchFamily="18" charset="0"/>
              </a:rPr>
              <a:t>Одна из легенд гласит, что ловушку сделал один индейский шаман. </a:t>
            </a:r>
            <a:r>
              <a:rPr lang="ru-RU" sz="2400" dirty="0" err="1" smtClean="0">
                <a:solidFill>
                  <a:schemeClr val="bg1"/>
                </a:solidFill>
                <a:latin typeface="Times New Roman" pitchFamily="18" charset="0"/>
                <a:cs typeface="Times New Roman" pitchFamily="18" charset="0"/>
              </a:rPr>
              <a:t>Давным</a:t>
            </a:r>
            <a:r>
              <a:rPr lang="ru-RU" sz="2400" dirty="0" smtClean="0">
                <a:solidFill>
                  <a:schemeClr val="bg1"/>
                </a:solidFill>
                <a:latin typeface="Times New Roman" pitchFamily="18" charset="0"/>
                <a:cs typeface="Times New Roman" pitchFamily="18" charset="0"/>
              </a:rPr>
              <a:t>- давно во сне шаман увидел паука, который и научил его как избавляться от плохих снов и привлекать хорошие</a:t>
            </a:r>
            <a:r>
              <a:rPr lang="ru-RU" dirty="0" smtClean="0">
                <a:solidFill>
                  <a:schemeClr val="bg1"/>
                </a:solidFill>
                <a:latin typeface="Times New Roman" pitchFamily="18" charset="0"/>
                <a:cs typeface="Times New Roman" pitchFamily="18" charset="0"/>
              </a:rPr>
              <a:t>.</a:t>
            </a:r>
            <a:endParaRPr lang="ru-RU" dirty="0">
              <a:solidFill>
                <a:schemeClr val="bg1"/>
              </a:solidFill>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mp;Pcy;&amp;yacy;&amp;tcy;&amp;softcy; &amp;rcy;&amp;acy;&amp;zcy;&amp;lcy;&amp;icy;&amp;chcy;&amp;ncy;&amp;ycy;&amp;khcy; &amp;scy;&amp;tcy;&amp;acy;&amp;rcy;&amp;icy;&amp;ncy;&amp;ncy;&amp;ycy;&amp;khcy; &amp;fcy;&amp;ocy;&amp;ncy;&amp;ocy;&amp;vcy;"/>
          <p:cNvPicPr>
            <a:picLocks noChangeAspect="1" noChangeArrowheads="1"/>
          </p:cNvPicPr>
          <p:nvPr/>
        </p:nvPicPr>
        <p:blipFill>
          <a:blip r:embed="rId2"/>
          <a:stretch>
            <a:fillRect/>
          </a:stretch>
        </p:blipFill>
        <p:spPr bwMode="auto">
          <a:xfrm>
            <a:off x="0" y="0"/>
            <a:ext cx="9144000" cy="6858000"/>
          </a:xfrm>
          <a:prstGeom prst="rect">
            <a:avLst/>
          </a:prstGeom>
          <a:noFill/>
        </p:spPr>
      </p:pic>
      <p:pic>
        <p:nvPicPr>
          <p:cNvPr id="2" name="Рисунок 1" descr="il_fullxfull.320496920.jpg"/>
          <p:cNvPicPr/>
          <p:nvPr/>
        </p:nvPicPr>
        <p:blipFill>
          <a:blip r:embed="rId3"/>
          <a:stretch>
            <a:fillRect/>
          </a:stretch>
        </p:blipFill>
        <p:spPr>
          <a:xfrm>
            <a:off x="642910" y="2571720"/>
            <a:ext cx="3545274" cy="4286280"/>
          </a:xfrm>
          <a:prstGeom prst="rect">
            <a:avLst/>
          </a:prstGeom>
          <a:ln>
            <a:noFill/>
          </a:ln>
          <a:effectLst>
            <a:outerShdw blurRad="292100" dist="139700" dir="2700000" algn="tl" rotWithShape="0">
              <a:srgbClr val="333333">
                <a:alpha val="65000"/>
              </a:srgbClr>
            </a:outerShdw>
          </a:effectLst>
        </p:spPr>
      </p:pic>
      <p:pic>
        <p:nvPicPr>
          <p:cNvPr id="3" name="Рисунок 2" descr="241b3c5554867b2944279d059e3c70d5_crop.jpg"/>
          <p:cNvPicPr/>
          <p:nvPr/>
        </p:nvPicPr>
        <p:blipFill>
          <a:blip r:embed="rId4"/>
          <a:stretch>
            <a:fillRect/>
          </a:stretch>
        </p:blipFill>
        <p:spPr>
          <a:xfrm>
            <a:off x="5143504" y="2285992"/>
            <a:ext cx="2973770" cy="4000528"/>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428596" y="1000108"/>
            <a:ext cx="8358246" cy="1569660"/>
          </a:xfrm>
          <a:prstGeom prst="rect">
            <a:avLst/>
          </a:prstGeom>
        </p:spPr>
        <p:txBody>
          <a:bodyPr wrap="square">
            <a:spAutoFit/>
          </a:bodyPr>
          <a:lstStyle/>
          <a:p>
            <a:r>
              <a:rPr lang="ru-RU" sz="2400" dirty="0" smtClean="0">
                <a:latin typeface="Times New Roman" pitchFamily="18" charset="0"/>
                <a:cs typeface="Times New Roman" pitchFamily="18" charset="0"/>
              </a:rPr>
              <a:t>Основная часть ловушки паутина. Паутина- это идеальный круг, но в самом центре есть отверстие. Добрые мысли пройдут через центр к человеку. Злые запутаются в паутине и исчезнут с рассветом</a:t>
            </a:r>
            <a:endParaRPr lang="ru-RU" sz="2400" dirty="0">
              <a:latin typeface="Times New Roman" pitchFamily="18" charset="0"/>
              <a:cs typeface="Times New Roman" pitchFamily="18" charset="0"/>
            </a:endParaRPr>
          </a:p>
        </p:txBody>
      </p:sp>
      <p:sp>
        <p:nvSpPr>
          <p:cNvPr id="6" name="Прямоугольник 5"/>
          <p:cNvSpPr/>
          <p:nvPr/>
        </p:nvSpPr>
        <p:spPr>
          <a:xfrm>
            <a:off x="571472" y="285728"/>
            <a:ext cx="8358246" cy="646331"/>
          </a:xfrm>
          <a:prstGeom prst="rect">
            <a:avLst/>
          </a:prstGeom>
        </p:spPr>
        <p:txBody>
          <a:bodyPr wrap="square">
            <a:spAutoFit/>
          </a:bodyPr>
          <a:lstStyle/>
          <a:p>
            <a:r>
              <a:rPr lang="ru-RU" sz="3600" b="1" dirty="0" smtClean="0">
                <a:solidFill>
                  <a:srgbClr val="FF0000"/>
                </a:solidFill>
                <a:latin typeface="Times New Roman" pitchFamily="18" charset="0"/>
                <a:cs typeface="Times New Roman" pitchFamily="18" charset="0"/>
              </a:rPr>
              <a:t>2 ЭТАП</a:t>
            </a:r>
            <a:endParaRPr lang="ru-RU" sz="3600" b="1" dirty="0">
              <a:solidFill>
                <a:srgbClr val="FF0000"/>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amp;Pcy;&amp;yacy;&amp;tcy;&amp;softcy; &amp;rcy;&amp;acy;&amp;zcy;&amp;lcy;&amp;icy;&amp;chcy;&amp;ncy;&amp;ycy;&amp;khcy; &amp;scy;&amp;tcy;&amp;acy;&amp;rcy;&amp;icy;&amp;ncy;&amp;ncy;&amp;ycy;&amp;khcy; &amp;fcy;&amp;ocy;&amp;ncy;&amp;ocy;&amp;vcy;"/>
          <p:cNvPicPr>
            <a:picLocks noChangeAspect="1" noChangeArrowheads="1"/>
          </p:cNvPicPr>
          <p:nvPr/>
        </p:nvPicPr>
        <p:blipFill>
          <a:blip r:embed="rId2"/>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28596" y="428604"/>
            <a:ext cx="8229600" cy="1143008"/>
          </a:xfrm>
        </p:spPr>
        <p:txBody>
          <a:bodyPr>
            <a:normAutofit fontScale="90000"/>
          </a:bodyPr>
          <a:lstStyle/>
          <a:p>
            <a:r>
              <a:rPr lang="ru-RU" sz="4000" b="1" dirty="0">
                <a:solidFill>
                  <a:srgbClr val="FF0000"/>
                </a:solidFill>
                <a:latin typeface="Times New Roman" pitchFamily="18" charset="0"/>
                <a:cs typeface="Times New Roman" pitchFamily="18" charset="0"/>
              </a:rPr>
              <a:t>Необходимые материалы, инструменты и приспособления</a:t>
            </a:r>
            <a:r>
              <a:rPr lang="ru-RU" dirty="0"/>
              <a:t/>
            </a:r>
            <a:br>
              <a:rPr lang="ru-RU" dirty="0"/>
            </a:br>
            <a:endParaRPr lang="ru-RU" dirty="0"/>
          </a:p>
        </p:txBody>
      </p:sp>
      <p:pic>
        <p:nvPicPr>
          <p:cNvPr id="3" name="Рисунок 13" descr="IMG_4365.JPG"/>
          <p:cNvPicPr>
            <a:picLocks noChangeAspect="1" noChangeArrowheads="1"/>
          </p:cNvPicPr>
          <p:nvPr/>
        </p:nvPicPr>
        <p:blipFill>
          <a:blip r:embed="rId3" cstate="screen"/>
          <a:srcRect/>
          <a:stretch>
            <a:fillRect/>
          </a:stretch>
        </p:blipFill>
        <p:spPr bwMode="auto">
          <a:xfrm>
            <a:off x="214282" y="1428736"/>
            <a:ext cx="1666875" cy="1244600"/>
          </a:xfrm>
          <a:prstGeom prst="rect">
            <a:avLst/>
          </a:prstGeom>
          <a:ln>
            <a:noFill/>
          </a:ln>
          <a:effectLst>
            <a:outerShdw blurRad="292100" dist="139700" dir="2700000" algn="tl" rotWithShape="0">
              <a:srgbClr val="333333">
                <a:alpha val="65000"/>
              </a:srgbClr>
            </a:outerShdw>
          </a:effectLst>
        </p:spPr>
      </p:pic>
      <p:pic>
        <p:nvPicPr>
          <p:cNvPr id="4" name="Рисунок 16" descr="IMG_4423.JPG"/>
          <p:cNvPicPr>
            <a:picLocks noChangeAspect="1" noChangeArrowheads="1"/>
          </p:cNvPicPr>
          <p:nvPr/>
        </p:nvPicPr>
        <p:blipFill>
          <a:blip r:embed="rId4" cstate="screen"/>
          <a:srcRect/>
          <a:stretch>
            <a:fillRect/>
          </a:stretch>
        </p:blipFill>
        <p:spPr bwMode="auto">
          <a:xfrm>
            <a:off x="2071670" y="1285860"/>
            <a:ext cx="1674813" cy="1236662"/>
          </a:xfrm>
          <a:prstGeom prst="rect">
            <a:avLst/>
          </a:prstGeom>
          <a:ln>
            <a:noFill/>
          </a:ln>
          <a:effectLst>
            <a:outerShdw blurRad="292100" dist="139700" dir="2700000" algn="tl" rotWithShape="0">
              <a:srgbClr val="333333">
                <a:alpha val="65000"/>
              </a:srgbClr>
            </a:outerShdw>
          </a:effectLst>
        </p:spPr>
      </p:pic>
      <p:pic>
        <p:nvPicPr>
          <p:cNvPr id="5" name="Рисунок 5" descr="IMG_4381.JPG"/>
          <p:cNvPicPr>
            <a:picLocks noChangeAspect="1" noChangeArrowheads="1"/>
          </p:cNvPicPr>
          <p:nvPr/>
        </p:nvPicPr>
        <p:blipFill>
          <a:blip r:embed="rId5" cstate="screen"/>
          <a:srcRect/>
          <a:stretch>
            <a:fillRect/>
          </a:stretch>
        </p:blipFill>
        <p:spPr bwMode="auto">
          <a:xfrm>
            <a:off x="5286380" y="1285860"/>
            <a:ext cx="1673225" cy="1244600"/>
          </a:xfrm>
          <a:prstGeom prst="rect">
            <a:avLst/>
          </a:prstGeom>
          <a:ln>
            <a:noFill/>
          </a:ln>
          <a:effectLst>
            <a:outerShdw blurRad="292100" dist="139700" dir="2700000" algn="tl" rotWithShape="0">
              <a:srgbClr val="333333">
                <a:alpha val="65000"/>
              </a:srgbClr>
            </a:outerShdw>
          </a:effectLst>
        </p:spPr>
      </p:pic>
      <p:pic>
        <p:nvPicPr>
          <p:cNvPr id="6" name="Рисунок 1" descr="IMG_4371.JPG"/>
          <p:cNvPicPr>
            <a:picLocks noChangeAspect="1" noChangeArrowheads="1"/>
          </p:cNvPicPr>
          <p:nvPr/>
        </p:nvPicPr>
        <p:blipFill>
          <a:blip r:embed="rId6" cstate="screen"/>
          <a:srcRect/>
          <a:stretch>
            <a:fillRect/>
          </a:stretch>
        </p:blipFill>
        <p:spPr bwMode="auto">
          <a:xfrm>
            <a:off x="7286644" y="1428736"/>
            <a:ext cx="1674813" cy="1250950"/>
          </a:xfrm>
          <a:prstGeom prst="rect">
            <a:avLst/>
          </a:prstGeom>
          <a:ln>
            <a:noFill/>
          </a:ln>
          <a:effectLst>
            <a:outerShdw blurRad="292100" dist="139700" dir="2700000" algn="tl" rotWithShape="0">
              <a:srgbClr val="333333">
                <a:alpha val="65000"/>
              </a:srgbClr>
            </a:outerShdw>
          </a:effectLst>
        </p:spPr>
      </p:pic>
      <p:pic>
        <p:nvPicPr>
          <p:cNvPr id="7" name="Рисунок 6" descr="IMG_4372.JPG"/>
          <p:cNvPicPr>
            <a:picLocks noChangeAspect="1" noChangeArrowheads="1"/>
          </p:cNvPicPr>
          <p:nvPr/>
        </p:nvPicPr>
        <p:blipFill>
          <a:blip r:embed="rId7" cstate="screen"/>
          <a:srcRect/>
          <a:stretch>
            <a:fillRect/>
          </a:stretch>
        </p:blipFill>
        <p:spPr bwMode="auto">
          <a:xfrm>
            <a:off x="571472" y="3000372"/>
            <a:ext cx="2286016" cy="1715596"/>
          </a:xfrm>
          <a:prstGeom prst="rect">
            <a:avLst/>
          </a:prstGeom>
          <a:ln>
            <a:noFill/>
          </a:ln>
          <a:effectLst>
            <a:outerShdw blurRad="292100" dist="139700" dir="2700000" algn="tl" rotWithShape="0">
              <a:srgbClr val="333333">
                <a:alpha val="65000"/>
              </a:srgbClr>
            </a:outerShdw>
          </a:effectLst>
        </p:spPr>
      </p:pic>
      <p:pic>
        <p:nvPicPr>
          <p:cNvPr id="8" name="Рисунок 4" descr="IMG_4385.JPG"/>
          <p:cNvPicPr>
            <a:picLocks noChangeAspect="1" noChangeArrowheads="1"/>
          </p:cNvPicPr>
          <p:nvPr/>
        </p:nvPicPr>
        <p:blipFill>
          <a:blip r:embed="rId8" cstate="screen"/>
          <a:srcRect/>
          <a:stretch>
            <a:fillRect/>
          </a:stretch>
        </p:blipFill>
        <p:spPr bwMode="auto">
          <a:xfrm>
            <a:off x="6215074" y="3000372"/>
            <a:ext cx="2273304" cy="1704978"/>
          </a:xfrm>
          <a:prstGeom prst="rect">
            <a:avLst/>
          </a:prstGeom>
          <a:ln>
            <a:noFill/>
          </a:ln>
          <a:effectLst>
            <a:outerShdw blurRad="292100" dist="139700" dir="2700000" algn="tl" rotWithShape="0">
              <a:srgbClr val="333333">
                <a:alpha val="65000"/>
              </a:srgbClr>
            </a:outerShdw>
          </a:effectLst>
        </p:spPr>
      </p:pic>
      <p:pic>
        <p:nvPicPr>
          <p:cNvPr id="9" name="Рисунок 11" descr="nit_1.jpg"/>
          <p:cNvPicPr>
            <a:picLocks noChangeAspect="1" noChangeArrowheads="1"/>
          </p:cNvPicPr>
          <p:nvPr/>
        </p:nvPicPr>
        <p:blipFill>
          <a:blip r:embed="rId9"/>
          <a:srcRect/>
          <a:stretch>
            <a:fillRect/>
          </a:stretch>
        </p:blipFill>
        <p:spPr bwMode="auto">
          <a:xfrm>
            <a:off x="3929058" y="1643050"/>
            <a:ext cx="1212850" cy="1211263"/>
          </a:xfrm>
          <a:prstGeom prst="rect">
            <a:avLst/>
          </a:prstGeom>
          <a:ln>
            <a:noFill/>
          </a:ln>
          <a:effectLst>
            <a:outerShdw blurRad="292100" dist="139700" dir="2700000" algn="tl" rotWithShape="0">
              <a:srgbClr val="333333">
                <a:alpha val="65000"/>
              </a:srgbClr>
            </a:outerShdw>
          </a:effectLst>
        </p:spPr>
      </p:pic>
      <p:pic>
        <p:nvPicPr>
          <p:cNvPr id="10" name="Рисунок 17" descr="IMG_4845.JPG"/>
          <p:cNvPicPr>
            <a:picLocks noChangeAspect="1" noChangeArrowheads="1"/>
          </p:cNvPicPr>
          <p:nvPr/>
        </p:nvPicPr>
        <p:blipFill>
          <a:blip r:embed="rId10" cstate="screen"/>
          <a:srcRect/>
          <a:stretch>
            <a:fillRect/>
          </a:stretch>
        </p:blipFill>
        <p:spPr bwMode="auto">
          <a:xfrm>
            <a:off x="3500430" y="3071810"/>
            <a:ext cx="2008719" cy="1485902"/>
          </a:xfrm>
          <a:prstGeom prst="rect">
            <a:avLst/>
          </a:prstGeom>
          <a:ln>
            <a:noFill/>
          </a:ln>
          <a:effectLst>
            <a:outerShdw blurRad="292100" dist="139700" dir="2700000" algn="tl" rotWithShape="0">
              <a:srgbClr val="333333">
                <a:alpha val="65000"/>
              </a:srgbClr>
            </a:outerShdw>
          </a:effectLst>
        </p:spPr>
      </p:pic>
      <p:pic>
        <p:nvPicPr>
          <p:cNvPr id="11" name="Рисунок 40" descr="bracelets-14.jpg"/>
          <p:cNvPicPr>
            <a:picLocks noChangeAspect="1" noChangeArrowheads="1"/>
          </p:cNvPicPr>
          <p:nvPr/>
        </p:nvPicPr>
        <p:blipFill>
          <a:blip r:embed="rId11"/>
          <a:srcRect/>
          <a:stretch>
            <a:fillRect/>
          </a:stretch>
        </p:blipFill>
        <p:spPr bwMode="auto">
          <a:xfrm>
            <a:off x="357158" y="4905898"/>
            <a:ext cx="1357322" cy="1582227"/>
          </a:xfrm>
          <a:prstGeom prst="rect">
            <a:avLst/>
          </a:prstGeom>
          <a:ln>
            <a:noFill/>
          </a:ln>
          <a:effectLst>
            <a:outerShdw blurRad="292100" dist="139700" dir="2700000" algn="tl" rotWithShape="0">
              <a:srgbClr val="333333">
                <a:alpha val="65000"/>
              </a:srgbClr>
            </a:outerShdw>
          </a:effectLst>
        </p:spPr>
      </p:pic>
      <p:pic>
        <p:nvPicPr>
          <p:cNvPr id="13" name="Рисунок 23" descr="1.jpg"/>
          <p:cNvPicPr>
            <a:picLocks noChangeAspect="1" noChangeArrowheads="1"/>
          </p:cNvPicPr>
          <p:nvPr/>
        </p:nvPicPr>
        <p:blipFill>
          <a:blip r:embed="rId12"/>
          <a:srcRect/>
          <a:stretch>
            <a:fillRect/>
          </a:stretch>
        </p:blipFill>
        <p:spPr bwMode="auto">
          <a:xfrm>
            <a:off x="2143107" y="5000636"/>
            <a:ext cx="1645989" cy="1563690"/>
          </a:xfrm>
          <a:prstGeom prst="rect">
            <a:avLst/>
          </a:prstGeom>
          <a:ln>
            <a:noFill/>
          </a:ln>
          <a:effectLst>
            <a:outerShdw blurRad="292100" dist="139700" dir="2700000" algn="tl" rotWithShape="0">
              <a:srgbClr val="333333">
                <a:alpha val="65000"/>
              </a:srgbClr>
            </a:outerShdw>
          </a:effectLst>
        </p:spPr>
      </p:pic>
      <p:pic>
        <p:nvPicPr>
          <p:cNvPr id="14" name="Рисунок 9" descr="IMG_4414.JPG"/>
          <p:cNvPicPr>
            <a:picLocks noChangeAspect="1" noChangeArrowheads="1"/>
          </p:cNvPicPr>
          <p:nvPr/>
        </p:nvPicPr>
        <p:blipFill>
          <a:blip r:embed="rId13" cstate="screen"/>
          <a:srcRect/>
          <a:stretch>
            <a:fillRect/>
          </a:stretch>
        </p:blipFill>
        <p:spPr bwMode="auto">
          <a:xfrm>
            <a:off x="4429124" y="4902410"/>
            <a:ext cx="2105028" cy="1534916"/>
          </a:xfrm>
          <a:prstGeom prst="rect">
            <a:avLst/>
          </a:prstGeom>
          <a:ln>
            <a:noFill/>
          </a:ln>
          <a:effectLst>
            <a:outerShdw blurRad="292100" dist="139700" dir="2700000" algn="tl" rotWithShape="0">
              <a:srgbClr val="333333">
                <a:alpha val="65000"/>
              </a:srgbClr>
            </a:outerShdw>
          </a:effectLst>
        </p:spPr>
      </p:pic>
      <p:pic>
        <p:nvPicPr>
          <p:cNvPr id="15" name="Рисунок 24" descr="IMG_4946.JPG"/>
          <p:cNvPicPr>
            <a:picLocks noChangeAspect="1" noChangeArrowheads="1"/>
          </p:cNvPicPr>
          <p:nvPr/>
        </p:nvPicPr>
        <p:blipFill>
          <a:blip r:embed="rId14" cstate="screen"/>
          <a:srcRect/>
          <a:stretch>
            <a:fillRect/>
          </a:stretch>
        </p:blipFill>
        <p:spPr bwMode="auto">
          <a:xfrm>
            <a:off x="6858016" y="4945834"/>
            <a:ext cx="1979615" cy="149149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mp;Pcy;&amp;yacy;&amp;tcy;&amp;softcy; &amp;rcy;&amp;acy;&amp;zcy;&amp;lcy;&amp;icy;&amp;chcy;&amp;ncy;&amp;ycy;&amp;khcy; &amp;scy;&amp;tcy;&amp;acy;&amp;rcy;&amp;icy;&amp;ncy;&amp;ncy;&amp;ycy;&amp;khcy; &amp;fcy;&amp;ocy;&amp;ncy;&amp;ocy;&amp;vcy;"/>
          <p:cNvPicPr>
            <a:picLocks noChangeAspect="1" noChangeArrowheads="1"/>
          </p:cNvPicPr>
          <p:nvPr/>
        </p:nvPicPr>
        <p:blipFill>
          <a:blip r:embed="rId2"/>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b="1" dirty="0" smtClean="0">
                <a:solidFill>
                  <a:srgbClr val="FF0000"/>
                </a:solidFill>
                <a:latin typeface="Times New Roman" pitchFamily="18" charset="0"/>
                <a:cs typeface="Times New Roman" pitchFamily="18" charset="0"/>
              </a:rPr>
              <a:t>И всё, что сам ребенок желает…</a:t>
            </a:r>
            <a:endParaRPr lang="ru-RU" b="1" dirty="0">
              <a:solidFill>
                <a:srgbClr val="FF0000"/>
              </a:solidFill>
              <a:latin typeface="Times New Roman" pitchFamily="18" charset="0"/>
              <a:cs typeface="Times New Roman" pitchFamily="18" charset="0"/>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mp;Pcy;&amp;yacy;&amp;tcy;&amp;softcy; &amp;rcy;&amp;acy;&amp;zcy;&amp;lcy;&amp;icy;&amp;chcy;&amp;ncy;&amp;ycy;&amp;khcy; &amp;scy;&amp;tcy;&amp;acy;&amp;rcy;&amp;icy;&amp;ncy;&amp;ncy;&amp;ycy;&amp;khcy; &amp;fcy;&amp;ocy;&amp;ncy;&amp;ocy;&amp;vcy;"/>
          <p:cNvPicPr>
            <a:picLocks noChangeAspect="1" noChangeArrowheads="1"/>
          </p:cNvPicPr>
          <p:nvPr/>
        </p:nvPicPr>
        <p:blipFill>
          <a:blip r:embed="rId2"/>
          <a:stretch>
            <a:fillRect/>
          </a:stretch>
        </p:blipFill>
        <p:spPr bwMode="auto">
          <a:xfrm>
            <a:off x="0" y="0"/>
            <a:ext cx="9144000" cy="6858000"/>
          </a:xfrm>
          <a:prstGeom prst="rect">
            <a:avLst/>
          </a:prstGeom>
          <a:noFill/>
        </p:spPr>
      </p:pic>
      <p:pic>
        <p:nvPicPr>
          <p:cNvPr id="2" name="Рисунок 1" descr="C:\Documents and Settings\Гурская\Рабочий стол\фото проект\dreamcatcher.png"/>
          <p:cNvPicPr/>
          <p:nvPr/>
        </p:nvPicPr>
        <p:blipFill>
          <a:blip r:embed="rId3"/>
          <a:srcRect/>
          <a:stretch>
            <a:fillRect/>
          </a:stretch>
        </p:blipFill>
        <p:spPr bwMode="auto">
          <a:xfrm>
            <a:off x="1071538" y="642918"/>
            <a:ext cx="6858048" cy="1928826"/>
          </a:xfrm>
          <a:prstGeom prst="rect">
            <a:avLst/>
          </a:prstGeom>
          <a:ln>
            <a:noFill/>
          </a:ln>
          <a:effectLst>
            <a:outerShdw blurRad="292100" dist="139700" dir="2700000" algn="tl" rotWithShape="0">
              <a:srgbClr val="333333">
                <a:alpha val="65000"/>
              </a:srgbClr>
            </a:outerShdw>
          </a:effectLst>
        </p:spPr>
      </p:pic>
      <p:pic>
        <p:nvPicPr>
          <p:cNvPr id="3" name="Рисунок 2" descr="97d4574825-fen-shuj-ezoterika-lovets-snov-zverinye-tropy-n4498.jpg"/>
          <p:cNvPicPr/>
          <p:nvPr/>
        </p:nvPicPr>
        <p:blipFill>
          <a:blip r:embed="rId4" cstate="print"/>
          <a:stretch>
            <a:fillRect/>
          </a:stretch>
        </p:blipFill>
        <p:spPr>
          <a:xfrm>
            <a:off x="285720" y="3071810"/>
            <a:ext cx="3786214" cy="3186122"/>
          </a:xfrm>
          <a:prstGeom prst="rect">
            <a:avLst/>
          </a:prstGeom>
          <a:ln>
            <a:noFill/>
          </a:ln>
          <a:effectLst>
            <a:outerShdw blurRad="292100" dist="139700" dir="2700000" algn="tl" rotWithShape="0">
              <a:srgbClr val="333333">
                <a:alpha val="65000"/>
              </a:srgbClr>
            </a:outerShdw>
          </a:effectLst>
        </p:spPr>
      </p:pic>
      <p:pic>
        <p:nvPicPr>
          <p:cNvPr id="4" name="Рисунок 3" descr="9a26554741-fen-shuj-ezoterika-lovets-snov-zvezda-polyn-n7257.jpg"/>
          <p:cNvPicPr/>
          <p:nvPr/>
        </p:nvPicPr>
        <p:blipFill>
          <a:blip r:embed="rId5" cstate="screen"/>
          <a:stretch>
            <a:fillRect/>
          </a:stretch>
        </p:blipFill>
        <p:spPr>
          <a:xfrm>
            <a:off x="5143504" y="3214686"/>
            <a:ext cx="3352932" cy="319387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231</Words>
  <Application>Microsoft Office PowerPoint</Application>
  <PresentationFormat>Экран (4:3)</PresentationFormat>
  <Paragraphs>23</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«Ловушка для снов» своими руками</vt:lpstr>
      <vt:lpstr>Слайд 2</vt:lpstr>
      <vt:lpstr>Цель проекта:   избавиться от страшных снов,  привлечь добрые сны Этапы: - узнать историю возникновения  «ловушки снов»; - исследовать технологию  изготовления изделия; - придумать собственный  дизайн модели и используемые  материалы; - изготовить  ловушку для снов; - сделать выставку и рассказать о своей «ловушке».  </vt:lpstr>
      <vt:lpstr>Слайд 4</vt:lpstr>
      <vt:lpstr>Одна</vt:lpstr>
      <vt:lpstr>Слайд 6</vt:lpstr>
      <vt:lpstr>Необходимые материалы, инструменты и приспособления </vt:lpstr>
      <vt:lpstr>И всё, что сам ребенок желает…</vt:lpstr>
      <vt:lpstr>Слайд 9</vt:lpstr>
      <vt:lpstr>3 этап  Придумываем дизайн и подбираем материал</vt:lpstr>
      <vt:lpstr>Слайд 11</vt:lpstr>
      <vt:lpstr>4 этап Изготовление «ловушки для снов»</vt:lpstr>
      <vt:lpstr>Заговариваем бусинки на привлечение счастливых сновидений</vt:lpstr>
      <vt:lpstr>Слайд 14</vt:lpstr>
      <vt:lpstr>Слайд 15</vt:lpstr>
      <vt:lpstr>Слайд 16</vt:lpstr>
      <vt:lpstr>Слайд 17</vt:lpstr>
      <vt:lpstr>Слайд 18</vt:lpstr>
      <vt:lpstr>Слайд 19</vt:lpstr>
      <vt:lpstr>Слайд 20</vt:lpstr>
      <vt:lpstr>Слайд 21</vt:lpstr>
    </vt:vector>
  </TitlesOfParts>
  <Company>МОУ "СОШ №7"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Амулет «Ловец снов»</dc:title>
  <dc:creator>Кабинет обслуживающего труда</dc:creator>
  <cp:lastModifiedBy>1</cp:lastModifiedBy>
  <cp:revision>59</cp:revision>
  <dcterms:created xsi:type="dcterms:W3CDTF">2014-03-18T14:09:19Z</dcterms:created>
  <dcterms:modified xsi:type="dcterms:W3CDTF">2017-10-06T10:17:38Z</dcterms:modified>
</cp:coreProperties>
</file>